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14"/>
  </p:notesMasterIdLst>
  <p:sldIdLst>
    <p:sldId id="256" r:id="rId4"/>
    <p:sldId id="259" r:id="rId5"/>
    <p:sldId id="260" r:id="rId6"/>
    <p:sldId id="261" r:id="rId7"/>
    <p:sldId id="268" r:id="rId8"/>
    <p:sldId id="263" r:id="rId9"/>
    <p:sldId id="267" r:id="rId10"/>
    <p:sldId id="265" r:id="rId11"/>
    <p:sldId id="269" r:id="rId12"/>
    <p:sldId id="266" r:id="rId13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48" y="2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>
            <a:extLst>
              <a:ext uri="{FF2B5EF4-FFF2-40B4-BE49-F238E27FC236}">
                <a16:creationId xmlns:a16="http://schemas.microsoft.com/office/drawing/2014/main" id="{A6201A7A-DBD6-4C5B-AAE0-8ADC0EABE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79" name="AutoShape 2">
            <a:extLst>
              <a:ext uri="{FF2B5EF4-FFF2-40B4-BE49-F238E27FC236}">
                <a16:creationId xmlns:a16="http://schemas.microsoft.com/office/drawing/2014/main" id="{60520C66-B82C-4B19-A631-6B20113D7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0" name="AutoShape 3">
            <a:extLst>
              <a:ext uri="{FF2B5EF4-FFF2-40B4-BE49-F238E27FC236}">
                <a16:creationId xmlns:a16="http://schemas.microsoft.com/office/drawing/2014/main" id="{72E37A80-A03C-4E1A-B127-DDD57EBB8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5A4EEBE3-D762-45B0-B69D-07E08AB43419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691B268-D7E0-458F-82C3-234C8E6281F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73D0842-293E-4E32-BC54-246BC80D311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2FD226DF-D6BB-4F73-AA24-6C8588DB920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E625DA95-5168-4B84-9936-1B055CB493C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ED0CD79A-964B-49C1-AE37-46BF6711F8C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85F392D-6140-4556-9619-EF928C94400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>
            <a:extLst>
              <a:ext uri="{FF2B5EF4-FFF2-40B4-BE49-F238E27FC236}">
                <a16:creationId xmlns:a16="http://schemas.microsoft.com/office/drawing/2014/main" id="{D5BBDF18-DDD3-4C24-B858-51FED585E2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fld id="{5F08C35C-7BE3-42A7-B257-18ED27DDA949}" type="slidenum">
              <a:rPr lang="de-DE" altLang="de-DE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de-DE" altLang="de-DE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E261AA2E-276C-494F-A5CD-BDE82F6C2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AEBA886D-6A28-4DD9-9CD4-A9799875DB2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>
            <a:extLst>
              <a:ext uri="{FF2B5EF4-FFF2-40B4-BE49-F238E27FC236}">
                <a16:creationId xmlns:a16="http://schemas.microsoft.com/office/drawing/2014/main" id="{71A66E04-7340-4C17-9AEC-DE3DCAA6B5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fld id="{952CB33D-E9A9-4CDF-9F29-CB6F5340FEA1}" type="slidenum">
              <a:rPr lang="de-DE" altLang="de-DE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de-DE" altLang="de-DE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C923D25E-47BB-4968-AA42-A75228C7C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91A92670-253C-4FEB-BEE4-12B609C6560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>
            <a:extLst>
              <a:ext uri="{FF2B5EF4-FFF2-40B4-BE49-F238E27FC236}">
                <a16:creationId xmlns:a16="http://schemas.microsoft.com/office/drawing/2014/main" id="{21686654-792D-4CD3-B04F-A37D557221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fld id="{7AEB746B-1D8E-494D-8D40-43330C3EF891}" type="slidenum">
              <a:rPr lang="de-DE" altLang="de-DE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de-DE" altLang="de-DE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F499BB80-0B9E-4B0F-99C2-D1510DDF5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14F9CC5C-DEB1-4635-A4D3-3F33EF2FAD4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>
            <a:extLst>
              <a:ext uri="{FF2B5EF4-FFF2-40B4-BE49-F238E27FC236}">
                <a16:creationId xmlns:a16="http://schemas.microsoft.com/office/drawing/2014/main" id="{14B8D68E-3423-4E7F-B5E2-7033D2E1FC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fld id="{F8EBCFF0-E96F-4789-8D1E-DC296E5E9A1A}" type="slidenum">
              <a:rPr lang="de-DE" altLang="de-DE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de-DE" altLang="de-DE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BFC3F368-DBC1-45AF-B6B3-1B9A7DCD2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D6634E53-536B-440A-B21A-6D9FE047CDD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10E5F2BD-8D39-4893-AFAA-2CE93667CA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fld id="{4646DAB5-36E7-41D6-8EB9-FF171101E51C}" type="slidenum">
              <a:rPr lang="de-DE" altLang="de-DE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de-DE" altLang="de-DE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3E7B93A0-8132-4455-9912-D92563CFC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5CBEC78B-D3AE-436E-A11A-853D8BC24FF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>
            <a:extLst>
              <a:ext uri="{FF2B5EF4-FFF2-40B4-BE49-F238E27FC236}">
                <a16:creationId xmlns:a16="http://schemas.microsoft.com/office/drawing/2014/main" id="{2D8F842B-847E-48AC-BD62-36CCDE993A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fld id="{DF3B8F85-7F24-44A3-A2C3-DE1C9FE6DB58}" type="slidenum">
              <a:rPr lang="de-DE" altLang="de-DE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de-DE" altLang="de-DE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9934E73F-F9AB-442D-8B3D-7B829805B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6CF66286-877F-417E-8A72-9F966153BC7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9ECA75AC-1AD3-4CB8-AA8C-A5A8DC9BDA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fld id="{C1731921-D15E-4B75-9AC2-4EDB3BC10BAB}" type="slidenum">
              <a:rPr lang="de-DE" altLang="de-DE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de-DE" altLang="de-DE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1D5F340-B92B-4FA2-8B2A-161DF0552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FAA23950-D955-48F3-ABC6-04980214FC6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D23598-05CC-4952-866F-4A751BBCC89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6F216-23E9-418E-A9FD-CE986CFB3A9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68ECB-B39F-46A4-BAF1-E9A311383C8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39575F-9F8A-4930-87EA-5E589DB0AFE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719432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F64E3A-C2DB-412A-B4B7-DBF0F72CE7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0C9AB-411B-4649-839B-85C3C81A55A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B1E79-7742-4592-B155-31BDF948883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F830AE-A7E9-4F25-A8B7-F02A85D4413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746548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2500" y="328613"/>
            <a:ext cx="2265363" cy="5964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28613"/>
            <a:ext cx="6646862" cy="5964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0A75EA-2ABB-46F4-8D26-2677BA7685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0BD132-8336-4195-A31E-7E08D06D663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3D3F4B-BF8C-4C03-B8F5-98C0A249A7C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D53F45-5F34-4D3A-80EB-DB732B00E9B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265206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28613"/>
            <a:ext cx="9064625" cy="12715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C15D2FA-48D9-407C-9EE8-CB81452C7E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120A7-09AB-46FB-985A-5B73BF24A22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516CDF-7873-4BF1-B381-7681B73D9B3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8849BF-84EE-4614-84E8-F24AAB71837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348030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C98A2B-5B49-47BF-9A66-699E477A84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087F33-BDC0-4512-A66F-FC82EDFB80C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51FCF-5F6C-457E-8379-232DCAA9F83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33B8CC-D391-4CED-9E2B-DBF25D8B504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812808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993D2E-D6C8-4ED9-8947-FD7A2C4324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BFF55-EE94-424A-9504-AC11A9F863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EEC5A9-E8E6-459F-97A7-5E0B748212A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5B7744-C196-4A26-BB2A-3B1A8C96ACE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787958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16D852-71FE-4396-A813-CEB9CF1C23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ECCD0AC-96BD-46F9-84F7-9CBE67DB260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C6DB7D4-F2A5-4DDF-AF41-81207964AD9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48A3C-6B35-41FC-AFB7-360D0723483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406718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A25F147-BD5D-4CCD-A840-2A61733F7B0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0A69882-FB5B-491A-9322-FE7598D2F3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08191B3-6F0F-4D3F-915B-D6A5A66DD4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F10DF3-BCA5-4BEC-9E1F-5235A1972E5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330833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0C5F2F8-673E-4248-9E96-79C4B55B160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D9EB57-64AA-4398-982B-1197F1A8442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2FD2DF-2A67-4BBF-AEB6-B7292F8DF4F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9437AE-EFCC-4013-AD72-EADC978DDAF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4167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F641D57-E6F4-42B7-A025-B98CFE5F88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36385C-238B-4DF2-9008-5C7B93AC838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504B3A-87A8-446B-BA36-291B066442B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069B65-9C2C-4F03-95F0-C4D8DDB385A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271012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E1C816B-05D0-4FCF-8F30-499A527922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FA1EE23-E295-42C5-ADB0-5BF4BA88184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323B9C-5618-4062-BE80-829463536E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683DA7-EFF4-42ED-94B6-FA3B07A7F27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66805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EBDBC77-DCB0-4806-AC9B-B6BEAC9DDF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760717B-8D67-40E9-83E3-E1849D45546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442630-CC23-474A-BE5E-A54881F2DFD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B99398-166C-4880-AE01-DEF2CE335CA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35764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7DD760B-D168-4F35-A19D-B05F73104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28613"/>
            <a:ext cx="9064625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27CD784-B6F0-4826-A9B3-5325766E9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1795794-1173-4FFA-B2EC-5D0E8658838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6706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7601C1-42D8-4DE5-8B33-6C2041062DC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670675"/>
            <a:ext cx="31892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D6E650-A92F-49F4-B695-66AE80849B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6706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3747B82-5AFA-490D-B791-B2891D9959E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med">
    <p:pull/>
  </p:transition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8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188C006-B11E-458A-86F6-4D0DB528D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255713"/>
            <a:ext cx="9070975" cy="1568450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b="1">
                <a:latin typeface="Comic Sans MS" panose="030F0702030302020204" pitchFamily="66" charset="0"/>
              </a:rPr>
              <a:t>Das Wahlpflichtfach Französisch</a:t>
            </a:r>
            <a:br>
              <a:rPr lang="de-DE" altLang="de-DE" b="1">
                <a:latin typeface="Comic Sans MS" panose="030F0702030302020204" pitchFamily="66" charset="0"/>
              </a:rPr>
            </a:br>
            <a:r>
              <a:rPr lang="de-DE" altLang="de-DE" sz="4000" b="1">
                <a:latin typeface="Comic Sans MS" panose="030F0702030302020204" pitchFamily="66" charset="0"/>
              </a:rPr>
              <a:t>Klasse 6-10</a:t>
            </a:r>
            <a:r>
              <a:rPr lang="de-DE" altLang="de-DE" b="1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95930FC6-D486-40C0-B839-98E56F4F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419475"/>
            <a:ext cx="36004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E7262AC5-9FFB-4899-9A2C-81F73D4E3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1173163"/>
            <a:ext cx="9070975" cy="3873501"/>
          </a:xfrm>
        </p:spPr>
        <p:txBody>
          <a:bodyPr tIns="27720"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de-DE" altLang="de-DE"/>
            </a:br>
            <a:br>
              <a:rPr lang="de-DE" altLang="de-DE"/>
            </a:br>
            <a:br>
              <a:rPr lang="de-DE" altLang="de-DE"/>
            </a:br>
            <a:r>
              <a:rPr lang="de-DE" altLang="de-DE" b="1">
                <a:latin typeface="Comic Sans MS" panose="030F0702030302020204" pitchFamily="66" charset="0"/>
              </a:rPr>
              <a:t>Noch Fragen?</a:t>
            </a:r>
            <a:br>
              <a:rPr lang="de-DE" altLang="de-DE" b="1">
                <a:latin typeface="Comic Sans MS" panose="030F0702030302020204" pitchFamily="66" charset="0"/>
              </a:rPr>
            </a:br>
            <a:br>
              <a:rPr lang="de-DE" altLang="de-DE" b="1">
                <a:latin typeface="Comic Sans MS" panose="030F0702030302020204" pitchFamily="66" charset="0"/>
              </a:rPr>
            </a:br>
            <a:endParaRPr lang="de-DE" altLang="de-DE" b="1">
              <a:latin typeface="Comic Sans MS" panose="030F0702030302020204" pitchFamily="66" charset="0"/>
            </a:endParaRP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33BDDAFA-BB5A-456E-A7D4-EA782BBC5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1968500"/>
            <a:ext cx="3001962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D08C2CFF-E55B-46B5-88CD-D5F83556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4741863"/>
            <a:ext cx="7380287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 algn="ctr" eaLnBrk="1">
              <a:lnSpc>
                <a:spcPct val="11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>
                <a:solidFill>
                  <a:srgbClr val="000080"/>
                </a:solidFill>
                <a:latin typeface="Comic Sans MS" panose="030F0702030302020204" pitchFamily="66" charset="0"/>
                <a:cs typeface="Arial Unicode MS" charset="0"/>
              </a:rPr>
              <a:t>Vielen Dank für ihre Aufmerksamkeit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4084A08B-E7D3-4FEC-BA11-A1433C0DA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013" y="571500"/>
            <a:ext cx="8609012" cy="1263650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b="1">
                <a:latin typeface="Comic Sans MS" panose="030F0702030302020204" pitchFamily="66" charset="0"/>
              </a:rPr>
              <a:t>Warum </a:t>
            </a:r>
            <a:r>
              <a:rPr lang="de-DE" altLang="de-DE" b="1" i="1">
                <a:latin typeface="Comic Sans MS" panose="030F0702030302020204" pitchFamily="66" charset="0"/>
              </a:rPr>
              <a:t>Französisch</a:t>
            </a:r>
            <a:r>
              <a:rPr lang="de-DE" altLang="de-DE" b="1">
                <a:latin typeface="Comic Sans MS" panose="030F0702030302020204" pitchFamily="66" charset="0"/>
              </a:rPr>
              <a:t> lernen?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B71F1EC-580F-423C-9D46-96CD0E9C3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9025" y="2224088"/>
            <a:ext cx="8477250" cy="4764087"/>
          </a:xfrm>
        </p:spPr>
        <p:txBody>
          <a:bodyPr tIns="0"/>
          <a:lstStyle/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de-DE" altLang="de-DE" dirty="0">
                <a:solidFill>
                  <a:srgbClr val="4B1F6F"/>
                </a:solidFill>
                <a:latin typeface="Comic Sans MS" pitchFamily="64" charset="0"/>
              </a:rPr>
              <a:t>Veränderte Berufsqualifikationen</a:t>
            </a: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de-DE" altLang="de-DE" dirty="0">
                <a:solidFill>
                  <a:srgbClr val="4B1F6F"/>
                </a:solidFill>
                <a:latin typeface="Comic Sans MS" pitchFamily="64" charset="0"/>
              </a:rPr>
              <a:t>Neue Formen der internationalen Kooperation</a:t>
            </a: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de-DE" altLang="de-DE" dirty="0">
                <a:solidFill>
                  <a:srgbClr val="4B1F6F"/>
                </a:solidFill>
                <a:latin typeface="Comic Sans MS" pitchFamily="64" charset="0"/>
              </a:rPr>
              <a:t>Persönliche Weiterentwicklung</a:t>
            </a:r>
          </a:p>
          <a:p>
            <a:pPr marL="104775" indent="0" eaLnBrk="1">
              <a:lnSpc>
                <a:spcPct val="117000"/>
              </a:lnSpc>
              <a:buClr>
                <a:srgbClr val="000080"/>
              </a:buClr>
              <a:buSzPct val="45000"/>
              <a:buFont typeface="Times New Roman" pitchFamily="16" charset="0"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endParaRPr lang="de-DE" altLang="de-DE" dirty="0">
              <a:solidFill>
                <a:srgbClr val="4B1F6F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C401B38F-81D9-4EA3-B87D-72CFC7846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219075"/>
            <a:ext cx="8609013" cy="2138363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de-DE" altLang="de-DE" b="1">
                <a:latin typeface="Comic Sans MS" panose="030F0702030302020204" pitchFamily="66" charset="0"/>
              </a:rPr>
            </a:br>
            <a:r>
              <a:rPr lang="de-DE" altLang="de-DE" b="1">
                <a:latin typeface="Comic Sans MS" panose="030F0702030302020204" pitchFamily="66" charset="0"/>
              </a:rPr>
              <a:t>Warum </a:t>
            </a:r>
            <a:r>
              <a:rPr lang="de-DE" altLang="de-DE" b="1" i="1">
                <a:latin typeface="Comic Sans MS" panose="030F0702030302020204" pitchFamily="66" charset="0"/>
              </a:rPr>
              <a:t>Französisch</a:t>
            </a:r>
            <a:r>
              <a:rPr lang="de-DE" altLang="de-DE" b="1">
                <a:latin typeface="Comic Sans MS" panose="030F0702030302020204" pitchFamily="66" charset="0"/>
              </a:rPr>
              <a:t> lernen?</a:t>
            </a:r>
            <a:br>
              <a:rPr lang="de-DE" altLang="de-DE" b="1">
                <a:latin typeface="Comic Sans MS" panose="030F0702030302020204" pitchFamily="66" charset="0"/>
              </a:rPr>
            </a:br>
            <a:r>
              <a:rPr lang="de-DE" altLang="de-DE" sz="3200">
                <a:latin typeface="Comic Sans MS" panose="030F0702030302020204" pitchFamily="66" charset="0"/>
              </a:rPr>
              <a:t>Unser Nachbarland Frankreich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B5547C89-78F9-4699-A933-2D0158D5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00338"/>
            <a:ext cx="287972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6" descr="Bildergebnis für merkel macron">
            <a:extLst>
              <a:ext uri="{FF2B5EF4-FFF2-40B4-BE49-F238E27FC236}">
                <a16:creationId xmlns:a16="http://schemas.microsoft.com/office/drawing/2014/main" id="{1644D692-1153-4E04-B034-78520A3E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2957513"/>
            <a:ext cx="388778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44229B0C-9586-4457-A3EC-63C080454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550" y="117475"/>
            <a:ext cx="9418638" cy="1263650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de-DE" altLang="de-DE" b="1">
                <a:latin typeface="Comic Sans MS" panose="030F0702030302020204" pitchFamily="66" charset="0"/>
              </a:rPr>
              <a:t>Ziele des Französischunterrichts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64B26DB7-77C8-47FF-817A-844E72D16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2038" y="1536700"/>
            <a:ext cx="8477250" cy="4764088"/>
          </a:xfrm>
        </p:spPr>
        <p:txBody>
          <a:bodyPr tIns="0"/>
          <a:lstStyle/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de-DE" altLang="de-DE">
                <a:solidFill>
                  <a:srgbClr val="4B1F6F"/>
                </a:solidFill>
                <a:latin typeface="Comic Sans MS" panose="030F0702030302020204" pitchFamily="66" charset="0"/>
              </a:rPr>
              <a:t>Kommunikationsfähigkeit</a:t>
            </a: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de-DE" altLang="de-DE">
                <a:solidFill>
                  <a:srgbClr val="4B1F6F"/>
                </a:solidFill>
                <a:latin typeface="Comic Sans MS" panose="030F0702030302020204" pitchFamily="66" charset="0"/>
              </a:rPr>
              <a:t>Interkulturelles Lernen</a:t>
            </a: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de-DE" altLang="de-DE">
                <a:solidFill>
                  <a:srgbClr val="4B1F6F"/>
                </a:solidFill>
                <a:latin typeface="Comic Sans MS" panose="030F0702030302020204" pitchFamily="66" charset="0"/>
              </a:rPr>
              <a:t>Toleranz – Stärkung der eigenen Identität</a:t>
            </a: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de-DE" altLang="de-DE">
                <a:solidFill>
                  <a:srgbClr val="4B1F6F"/>
                </a:solidFill>
                <a:latin typeface="Comic Sans MS" panose="030F0702030302020204" pitchFamily="66" charset="0"/>
              </a:rPr>
              <a:t>Abschlussprüfung schriftlich</a:t>
            </a: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de-DE" altLang="de-DE">
                <a:solidFill>
                  <a:srgbClr val="4B1F6F"/>
                </a:solidFill>
                <a:latin typeface="Comic Sans MS" panose="030F0702030302020204" pitchFamily="66" charset="0"/>
              </a:rPr>
              <a:t>Baustein zum Abitur = G9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5A1F676C-041B-4A48-A5C6-05154C9F7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258888"/>
            <a:ext cx="21050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1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DE4C06C-C5D1-4E72-BE62-03B57C50ADBC}"/>
              </a:ext>
            </a:extLst>
          </p:cNvPr>
          <p:cNvGraphicFramePr>
            <a:graphicFrameLocks noGrp="1"/>
          </p:cNvGraphicFramePr>
          <p:nvPr/>
        </p:nvGraphicFramePr>
        <p:xfrm>
          <a:off x="1655763" y="1598613"/>
          <a:ext cx="7248525" cy="235108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624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4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41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Klasse 6</a:t>
                      </a:r>
                    </a:p>
                  </a:txBody>
                  <a:tcPr marL="91439" marR="91439" marT="45743" marB="4574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Klasse 7-10</a:t>
                      </a:r>
                    </a:p>
                  </a:txBody>
                  <a:tcPr marL="91439" marR="91439" marT="45743" marB="45743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286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kein Hauptfach</a:t>
                      </a:r>
                    </a:p>
                  </a:txBody>
                  <a:tcPr marL="91439" marR="91439" marT="45743" marB="45743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Hauptfach</a:t>
                      </a:r>
                    </a:p>
                  </a:txBody>
                  <a:tcPr marL="91439" marR="91439" marT="45743" marB="45743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6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2-stündig</a:t>
                      </a:r>
                    </a:p>
                  </a:txBody>
                  <a:tcPr marL="91439" marR="91439" marT="45743" marB="45743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3-stündig</a:t>
                      </a:r>
                    </a:p>
                  </a:txBody>
                  <a:tcPr marL="91439" marR="91439" marT="45743" marB="457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286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Schwerpunkt: Kommunikation</a:t>
                      </a:r>
                    </a:p>
                  </a:txBody>
                  <a:tcPr marL="91439" marR="91439" marT="45743" marB="45743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Wie Englischunterricht</a:t>
                      </a:r>
                    </a:p>
                  </a:txBody>
                  <a:tcPr marL="91439" marR="91439" marT="45743" marB="457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286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wenige schriftliche Abfragen</a:t>
                      </a:r>
                    </a:p>
                  </a:txBody>
                  <a:tcPr marL="91439" marR="91439" marT="45743" marB="45743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4 Klassenarbeiten</a:t>
                      </a:r>
                    </a:p>
                  </a:txBody>
                  <a:tcPr marL="91439" marR="91439" marT="45743" marB="4574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56" name="Rectangle 1">
            <a:extLst>
              <a:ext uri="{FF2B5EF4-FFF2-40B4-BE49-F238E27FC236}">
                <a16:creationId xmlns:a16="http://schemas.microsoft.com/office/drawing/2014/main" id="{71FAB359-CB04-46B7-96E4-0F4BC4AB9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b="1">
                <a:latin typeface="Comic Sans MS" panose="030F0702030302020204" pitchFamily="66" charset="0"/>
              </a:rPr>
              <a:t>Klassenstufen</a:t>
            </a:r>
          </a:p>
        </p:txBody>
      </p:sp>
      <p:pic>
        <p:nvPicPr>
          <p:cNvPr id="18457" name="Grafik 5">
            <a:extLst>
              <a:ext uri="{FF2B5EF4-FFF2-40B4-BE49-F238E27FC236}">
                <a16:creationId xmlns:a16="http://schemas.microsoft.com/office/drawing/2014/main" id="{446E8C97-4364-4A42-BFB0-42E45C10B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4211638"/>
            <a:ext cx="228282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Grafik 7">
            <a:extLst>
              <a:ext uri="{FF2B5EF4-FFF2-40B4-BE49-F238E27FC236}">
                <a16:creationId xmlns:a16="http://schemas.microsoft.com/office/drawing/2014/main" id="{EBC552A6-BC6A-422A-BB9A-3E7472A23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211638"/>
            <a:ext cx="228282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59219082-DC9B-4ADA-A9CD-E5CD4E151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b="1">
                <a:latin typeface="Comic Sans MS" panose="030F0702030302020204" pitchFamily="66" charset="0"/>
              </a:rPr>
              <a:t>Schulcurriculum Französisch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7F79B939-1B02-441D-A3BA-F58231C6B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3235325"/>
          </a:xfrm>
        </p:spPr>
        <p:txBody>
          <a:bodyPr tIns="0"/>
          <a:lstStyle/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de-DE" altLang="de-DE" b="1" i="1" dirty="0">
                <a:solidFill>
                  <a:srgbClr val="4B1F6F"/>
                </a:solidFill>
                <a:latin typeface="Comic Sans MS" panose="030F0702030302020204" pitchFamily="66" charset="0"/>
              </a:rPr>
              <a:t>Klasse 6: </a:t>
            </a:r>
            <a:r>
              <a:rPr lang="de-DE" altLang="de-DE" dirty="0">
                <a:solidFill>
                  <a:srgbClr val="4B1F6F"/>
                </a:solidFill>
                <a:latin typeface="Comic Sans MS" panose="030F0702030302020204" pitchFamily="66" charset="0"/>
              </a:rPr>
              <a:t>Tagesfahrt nach Wissembourg</a:t>
            </a: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endParaRPr lang="de-DE" altLang="de-DE" b="1" i="1" dirty="0">
              <a:solidFill>
                <a:srgbClr val="4B1F6F"/>
              </a:solidFill>
              <a:latin typeface="Comic Sans MS" panose="030F0702030302020204" pitchFamily="66" charset="0"/>
            </a:endParaRPr>
          </a:p>
          <a:p>
            <a:pPr marL="104775" indent="0" eaLnBrk="1">
              <a:lnSpc>
                <a:spcPct val="117000"/>
              </a:lnSpc>
              <a:buClr>
                <a:srgbClr val="000080"/>
              </a:buClr>
              <a:buSzPct val="45000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endParaRPr lang="de-DE" altLang="de-DE" b="1" i="1" dirty="0">
              <a:solidFill>
                <a:srgbClr val="4B1F6F"/>
              </a:solidFill>
              <a:latin typeface="Comic Sans MS" panose="030F0702030302020204" pitchFamily="66" charset="0"/>
            </a:endParaRP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de-DE" altLang="de-DE" b="1" i="1" dirty="0">
                <a:solidFill>
                  <a:srgbClr val="4B1F6F"/>
                </a:solidFill>
                <a:latin typeface="Comic Sans MS" panose="030F0702030302020204" pitchFamily="66" charset="0"/>
              </a:rPr>
              <a:t>Klasse 7:</a:t>
            </a:r>
            <a:r>
              <a:rPr lang="de-DE" altLang="de-DE" b="1" dirty="0">
                <a:solidFill>
                  <a:srgbClr val="4B1F6F"/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dirty="0">
                <a:solidFill>
                  <a:srgbClr val="4B1F6F"/>
                </a:solidFill>
                <a:latin typeface="Comic Sans MS" panose="030F0702030302020204" pitchFamily="66" charset="0"/>
              </a:rPr>
              <a:t>Tagesfahrt nach Straßburg </a:t>
            </a:r>
          </a:p>
          <a:p>
            <a:pPr marL="104775" indent="0" eaLnBrk="1">
              <a:lnSpc>
                <a:spcPct val="117000"/>
              </a:lnSpc>
              <a:buClr>
                <a:srgbClr val="000080"/>
              </a:buClr>
              <a:buSzPct val="45000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endParaRPr lang="de-DE" altLang="de-DE" dirty="0">
              <a:solidFill>
                <a:srgbClr val="4B1F6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4BDDA4D1-A5CD-4F80-95EE-C186CC56B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4768850"/>
            <a:ext cx="33083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CD62A97-D6DD-49C6-BBFB-ADADAD12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2371725"/>
            <a:ext cx="254952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10C3DAC-3DF3-4EE1-814A-BCE978A57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2371725"/>
            <a:ext cx="2386012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36730CE-4C50-42ED-A261-4975DC15B5B8}"/>
              </a:ext>
            </a:extLst>
          </p:cNvPr>
          <p:cNvSpPr/>
          <p:nvPr/>
        </p:nvSpPr>
        <p:spPr>
          <a:xfrm>
            <a:off x="719138" y="1990725"/>
            <a:ext cx="8281987" cy="4702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de-DE" altLang="de-DE" sz="3200" b="1" i="1" dirty="0">
                <a:solidFill>
                  <a:srgbClr val="4B1F6F"/>
                </a:solidFill>
                <a:latin typeface="Comic Sans MS" panose="030F0702030302020204" pitchFamily="66" charset="0"/>
              </a:rPr>
              <a:t>Klasse 8 :</a:t>
            </a:r>
            <a:r>
              <a:rPr lang="de-DE" altLang="de-DE" sz="3200" b="1" dirty="0">
                <a:solidFill>
                  <a:srgbClr val="4B1F6F"/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sz="3200" dirty="0">
                <a:solidFill>
                  <a:srgbClr val="4B1F6F"/>
                </a:solidFill>
                <a:latin typeface="Comic Sans MS" panose="030F0702030302020204" pitchFamily="66" charset="0"/>
              </a:rPr>
              <a:t>Tagesfahrt nach Straßburg</a:t>
            </a:r>
          </a:p>
          <a:p>
            <a:pPr marL="104775" eaLnBrk="1">
              <a:lnSpc>
                <a:spcPct val="117000"/>
              </a:lnSpc>
              <a:buClr>
                <a:srgbClr val="000080"/>
              </a:buClr>
              <a:buSzPct val="45000"/>
              <a:buFont typeface="Times New Roman" panose="02020603050405020304" pitchFamily="18" charset="0"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endParaRPr lang="de-DE" altLang="de-DE" sz="3200" dirty="0">
              <a:solidFill>
                <a:srgbClr val="4B1F6F"/>
              </a:solidFill>
              <a:latin typeface="Comic Sans MS" panose="030F0702030302020204" pitchFamily="66" charset="0"/>
            </a:endParaRP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endParaRPr lang="de-DE" altLang="de-DE" sz="3200" dirty="0">
              <a:solidFill>
                <a:srgbClr val="4B1F6F"/>
              </a:solidFill>
              <a:latin typeface="Comic Sans MS" panose="030F0702030302020204" pitchFamily="66" charset="0"/>
            </a:endParaRP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endParaRPr lang="de-DE" altLang="de-DE" sz="3200" dirty="0">
              <a:solidFill>
                <a:srgbClr val="4B1F6F"/>
              </a:solidFill>
              <a:latin typeface="Comic Sans MS" panose="030F0702030302020204" pitchFamily="66" charset="0"/>
            </a:endParaRP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endParaRPr lang="de-DE" altLang="de-DE" sz="3200" dirty="0">
              <a:solidFill>
                <a:srgbClr val="4B1F6F"/>
              </a:solidFill>
              <a:latin typeface="Comic Sans MS" panose="030F0702030302020204" pitchFamily="66" charset="0"/>
            </a:endParaRPr>
          </a:p>
          <a:p>
            <a:pPr marL="104775" eaLnBrk="1">
              <a:lnSpc>
                <a:spcPct val="117000"/>
              </a:lnSpc>
              <a:buClr>
                <a:srgbClr val="000080"/>
              </a:buClr>
              <a:buSzPct val="45000"/>
              <a:buFont typeface="Times New Roman" panose="02020603050405020304" pitchFamily="18" charset="0"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endParaRPr lang="de-DE" altLang="de-DE" sz="3200" dirty="0">
              <a:solidFill>
                <a:srgbClr val="4B1F6F"/>
              </a:solidFill>
              <a:latin typeface="Comic Sans MS" panose="030F0702030302020204" pitchFamily="66" charset="0"/>
            </a:endParaRP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de-DE" altLang="de-DE" sz="3200" b="1" i="1" dirty="0">
                <a:solidFill>
                  <a:srgbClr val="4B1F6F"/>
                </a:solidFill>
                <a:latin typeface="Comic Sans MS" panose="030F0702030302020204" pitchFamily="66" charset="0"/>
              </a:rPr>
              <a:t>Klasse 9: </a:t>
            </a:r>
            <a:r>
              <a:rPr lang="de-DE" altLang="de-DE" sz="3200" dirty="0">
                <a:solidFill>
                  <a:srgbClr val="4B1F6F"/>
                </a:solidFill>
                <a:latin typeface="Comic Sans MS" panose="030F0702030302020204" pitchFamily="66" charset="0"/>
              </a:rPr>
              <a:t>Paris </a:t>
            </a:r>
          </a:p>
          <a:p>
            <a:pPr marL="104775" eaLnBrk="1">
              <a:lnSpc>
                <a:spcPct val="117000"/>
              </a:lnSpc>
              <a:buClr>
                <a:srgbClr val="000080"/>
              </a:buClr>
              <a:buSzPct val="45000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endParaRPr lang="de-DE" altLang="de-DE" sz="3200" dirty="0">
              <a:solidFill>
                <a:srgbClr val="4B1F6F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499975B1-4D46-48AC-8986-26456EDF8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b="1">
                <a:latin typeface="Comic Sans MS" panose="030F0702030302020204" pitchFamily="66" charset="0"/>
              </a:rPr>
              <a:t>Schulcurriculum Französisch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09826C-F0E9-416E-B2E5-E069A08A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52738"/>
            <a:ext cx="26050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229C4A8-3B07-419D-B6F9-A135DFEDC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841625"/>
            <a:ext cx="26066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6F0CC01F-0016-427E-96F0-4933BA97D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5003800"/>
            <a:ext cx="2289175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CBD05757-8C7B-4093-9307-A4CA5B068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</p:spPr>
        <p:txBody>
          <a:bodyPr/>
          <a:lstStyle/>
          <a:p>
            <a:pPr eaLnBrk="1">
              <a:lnSpc>
                <a:spcPct val="11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b="1">
                <a:latin typeface="Comic Sans MS" panose="030F0702030302020204" pitchFamily="66" charset="0"/>
              </a:rPr>
              <a:t>Voraussetzungen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A3974B74-3C8F-418A-9822-1121E6A85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736725"/>
            <a:ext cx="9070975" cy="6362700"/>
          </a:xfrm>
        </p:spPr>
        <p:txBody>
          <a:bodyPr tIns="0"/>
          <a:lstStyle/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endParaRPr lang="de-DE" altLang="de-DE" dirty="0">
              <a:solidFill>
                <a:srgbClr val="4B1F6F"/>
              </a:solidFill>
              <a:latin typeface="Comic Sans MS" panose="030F0702030302020204" pitchFamily="66" charset="0"/>
            </a:endParaRP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de-DE" altLang="de-DE" dirty="0">
                <a:solidFill>
                  <a:srgbClr val="4B1F6F"/>
                </a:solidFill>
                <a:latin typeface="Comic Sans MS" panose="030F0702030302020204" pitchFamily="66" charset="0"/>
              </a:rPr>
              <a:t>Sprachliche Begabung</a:t>
            </a: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de-DE" altLang="de-DE" dirty="0">
                <a:solidFill>
                  <a:srgbClr val="4B1F6F"/>
                </a:solidFill>
                <a:latin typeface="Comic Sans MS" panose="030F0702030302020204" pitchFamily="66" charset="0"/>
              </a:rPr>
              <a:t>Freude am Lernen einer Fremdsprache </a:t>
            </a: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de-DE" altLang="de-DE" dirty="0">
                <a:solidFill>
                  <a:srgbClr val="4B1F6F"/>
                </a:solidFill>
                <a:latin typeface="Comic Sans MS" panose="030F0702030302020204" pitchFamily="66" charset="0"/>
              </a:rPr>
              <a:t>Fleiß (Vokabeln)</a:t>
            </a: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endParaRPr lang="de-DE" altLang="de-DE" dirty="0">
              <a:solidFill>
                <a:srgbClr val="4B1F6F"/>
              </a:solidFill>
              <a:latin typeface="Comic Sans MS" panose="030F0702030302020204" pitchFamily="66" charset="0"/>
            </a:endParaRPr>
          </a:p>
          <a:p>
            <a:pPr marL="427038" indent="-322263" eaLnBrk="1">
              <a:lnSpc>
                <a:spcPct val="117000"/>
              </a:lnSpc>
              <a:buClr>
                <a:srgbClr val="000080"/>
              </a:buClr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de-DE" altLang="de-DE" dirty="0">
                <a:solidFill>
                  <a:srgbClr val="4B1F6F"/>
                </a:solidFill>
                <a:latin typeface="Comic Sans MS" panose="030F0702030302020204" pitchFamily="66" charset="0"/>
              </a:rPr>
              <a:t>Vorteil: Kleine Klasse</a:t>
            </a:r>
          </a:p>
          <a:p>
            <a:pPr marL="104775" indent="0" eaLnBrk="1">
              <a:lnSpc>
                <a:spcPct val="92000"/>
              </a:lnSpc>
              <a:buClr>
                <a:srgbClr val="000080"/>
              </a:buClr>
              <a:buSzPct val="45000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endParaRPr lang="de-DE" altLang="de-DE" b="1" dirty="0">
              <a:solidFill>
                <a:srgbClr val="4B1F6F"/>
              </a:solidFill>
              <a:latin typeface="Comic Sans MS" panose="030F0702030302020204" pitchFamily="66" charset="0"/>
            </a:endParaRPr>
          </a:p>
          <a:p>
            <a:pPr marL="427038" indent="-322263" eaLnBrk="1">
              <a:lnSpc>
                <a:spcPct val="117000"/>
              </a:lnSpc>
              <a:buClrTx/>
              <a:buSzTx/>
              <a:buFontTx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endParaRPr lang="de-DE" altLang="de-DE" dirty="0">
              <a:solidFill>
                <a:srgbClr val="4B1F6F"/>
              </a:solidFill>
              <a:latin typeface="Comic Sans MS" panose="030F0702030302020204" pitchFamily="66" charset="0"/>
            </a:endParaRPr>
          </a:p>
          <a:p>
            <a:pPr marL="427038" indent="-322263" eaLnBrk="1">
              <a:lnSpc>
                <a:spcPct val="117000"/>
              </a:lnSpc>
              <a:buClrTx/>
              <a:buSzTx/>
              <a:buFontTx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endParaRPr lang="de-DE" altLang="de-DE" dirty="0">
              <a:solidFill>
                <a:srgbClr val="4B1F6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1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A551F262-18D8-46DD-9E9B-B43F4F76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>
                <a:latin typeface="Comic Sans MS" panose="030F0702030302020204" pitchFamily="66" charset="0"/>
              </a:rPr>
              <a:t>Abschlussprüfung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833A2E58-CFCE-4445-A55A-6DAA14DF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9" t="34619" r="8789" b="45070"/>
          <a:stretch>
            <a:fillRect/>
          </a:stretch>
        </p:blipFill>
        <p:spPr bwMode="auto">
          <a:xfrm>
            <a:off x="1079500" y="2051050"/>
            <a:ext cx="8039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msminch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msmincho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E731F542185D4AACDB1EEFE436ECC4" ma:contentTypeVersion="11" ma:contentTypeDescription="Ein neues Dokument erstellen." ma:contentTypeScope="" ma:versionID="4657345030a185b62dd637dd72d812ff">
  <xsd:schema xmlns:xsd="http://www.w3.org/2001/XMLSchema" xmlns:xs="http://www.w3.org/2001/XMLSchema" xmlns:p="http://schemas.microsoft.com/office/2006/metadata/properties" xmlns:ns2="d6fc4d7f-1e89-4429-8542-da9d4a420bb6" xmlns:ns3="2388ab2b-586a-42d5-831d-2011bc344f23" targetNamespace="http://schemas.microsoft.com/office/2006/metadata/properties" ma:root="true" ma:fieldsID="71411d21e18b7b44198c782725f31266" ns2:_="" ns3:_="">
    <xsd:import namespace="d6fc4d7f-1e89-4429-8542-da9d4a420bb6"/>
    <xsd:import namespace="2388ab2b-586a-42d5-831d-2011bc344f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c4d7f-1e89-4429-8542-da9d4a420b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8ab2b-586a-42d5-831d-2011bc344f2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94B16E-AE3F-4799-AEEE-E31B19ED5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fc4d7f-1e89-4429-8542-da9d4a420bb6"/>
    <ds:schemaRef ds:uri="2388ab2b-586a-42d5-831d-2011bc344f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53F657-73F9-420D-9ADF-7AA97C052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Benutzerdefiniert</PresentationFormat>
  <Paragraphs>54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msmincho</vt:lpstr>
      <vt:lpstr>Times New Roman</vt:lpstr>
      <vt:lpstr>Arial Unicode MS</vt:lpstr>
      <vt:lpstr>Comic Sans MS</vt:lpstr>
      <vt:lpstr>Wingdings</vt:lpstr>
      <vt:lpstr>Office</vt:lpstr>
      <vt:lpstr>Das Wahlpflichtfach Französisch Klasse 6-10 </vt:lpstr>
      <vt:lpstr>Warum Französisch lernen?</vt:lpstr>
      <vt:lpstr> Warum Französisch lernen? Unser Nachbarland Frankreich</vt:lpstr>
      <vt:lpstr>Ziele des Französischunterrichts</vt:lpstr>
      <vt:lpstr>Klassenstufen</vt:lpstr>
      <vt:lpstr>Schulcurriculum Französisch</vt:lpstr>
      <vt:lpstr>Schulcurriculum Französisch</vt:lpstr>
      <vt:lpstr>Voraussetzungen</vt:lpstr>
      <vt:lpstr>Abschlussprüfung</vt:lpstr>
      <vt:lpstr>   Noch Fragen?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Empfehlung einer Strategie</dc:title>
  <dc:creator>Stephanie Gärtner</dc:creator>
  <dc:description>Vorstellung von Entwicklung und Alternativen, Empfehlung einer oder mehrer Strategien</dc:description>
  <cp:lastModifiedBy>Mario Dischinger</cp:lastModifiedBy>
  <cp:revision>51</cp:revision>
  <cp:lastPrinted>1601-01-01T00:00:00Z</cp:lastPrinted>
  <dcterms:created xsi:type="dcterms:W3CDTF">2012-04-20T18:17:33Z</dcterms:created>
  <dcterms:modified xsi:type="dcterms:W3CDTF">2022-02-13T20:48:26Z</dcterms:modified>
</cp:coreProperties>
</file>